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handoutMasterIdLst>
    <p:handoutMasterId r:id="rId5"/>
  </p:handoutMasterIdLst>
  <p:sldIdLst>
    <p:sldId id="266" r:id="rId2"/>
    <p:sldId id="285" r:id="rId3"/>
    <p:sldId id="28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2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B" initials="CB" lastIdx="1" clrIdx="0">
    <p:extLst>
      <p:ext uri="{19B8F6BF-5375-455C-9EA6-DF929625EA0E}">
        <p15:presenceInfo xmlns:p15="http://schemas.microsoft.com/office/powerpoint/2012/main" userId="C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505050"/>
    <a:srgbClr val="008000"/>
    <a:srgbClr val="5B9BD5"/>
    <a:srgbClr val="E0E0E0"/>
    <a:srgbClr val="000000"/>
    <a:srgbClr val="404040"/>
    <a:srgbClr val="C00000"/>
    <a:srgbClr val="6F6F6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3" autoAdjust="0"/>
    <p:restoredTop sz="94660"/>
  </p:normalViewPr>
  <p:slideViewPr>
    <p:cSldViewPr snapToGrid="0">
      <p:cViewPr varScale="1">
        <p:scale>
          <a:sx n="86" d="100"/>
          <a:sy n="86" d="100"/>
        </p:scale>
        <p:origin x="658" y="86"/>
      </p:cViewPr>
      <p:guideLst>
        <p:guide orient="horz" pos="1152"/>
        <p:guide pos="32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68EA533-E136-405E-A40E-3146426BBAE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51D52-FFFF-4C98-9972-CA24C63036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30F13A-3A55-4424-BBBD-1E2518C90143}" type="datetimeFigureOut">
              <a:rPr lang="en-ZA" smtClean="0"/>
              <a:t>2022/11/03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6122B-9448-40DD-8525-19DFAB6AAA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560AF9-0311-4228-B097-A442C3FACA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B8FA3-229A-4D8E-A2AE-79371F351D7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866230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2D27CACD-5186-4420-9BC8-1FD129F1AA96}"/>
              </a:ext>
            </a:extLst>
          </p:cNvPr>
          <p:cNvSpPr txBox="1">
            <a:spLocks/>
          </p:cNvSpPr>
          <p:nvPr userDrawn="1"/>
        </p:nvSpPr>
        <p:spPr>
          <a:xfrm>
            <a:off x="430743" y="223688"/>
            <a:ext cx="7134714" cy="6926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ZA" sz="4400" baseline="0" dirty="0">
                <a:solidFill>
                  <a:schemeClr val="tx1"/>
                </a:solidFill>
                <a:latin typeface="Arial Nova" panose="020B0504020202020204" pitchFamily="34" charset="0"/>
              </a:rPr>
              <a:t>find method</a:t>
            </a:r>
            <a:endParaRPr lang="en-ZA" sz="4400" dirty="0">
              <a:solidFill>
                <a:srgbClr val="FF5050"/>
              </a:solidFill>
              <a:latin typeface="Arial Nova" panose="020B05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6026F59-1308-42F3-A0E2-C028D8931E33}"/>
              </a:ext>
            </a:extLst>
          </p:cNvPr>
          <p:cNvCxnSpPr>
            <a:cxnSpLocks/>
          </p:cNvCxnSpPr>
          <p:nvPr userDrawn="1"/>
        </p:nvCxnSpPr>
        <p:spPr>
          <a:xfrm>
            <a:off x="548550" y="1116336"/>
            <a:ext cx="7170911" cy="0"/>
          </a:xfrm>
          <a:prstGeom prst="line">
            <a:avLst/>
          </a:prstGeom>
          <a:ln w="57150">
            <a:solidFill>
              <a:schemeClr val="tx1"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63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FBEC2AC-6320-4593-B72F-902A4CC1954E}"/>
              </a:ext>
            </a:extLst>
          </p:cNvPr>
          <p:cNvSpPr txBox="1">
            <a:spLocks/>
          </p:cNvSpPr>
          <p:nvPr userDrawn="1"/>
        </p:nvSpPr>
        <p:spPr>
          <a:xfrm>
            <a:off x="430743" y="223688"/>
            <a:ext cx="7134714" cy="6926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ZA" sz="4400" baseline="0" dirty="0">
                <a:solidFill>
                  <a:schemeClr val="tx1"/>
                </a:solidFill>
                <a:latin typeface="Arial Nova" panose="020B0504020202020204" pitchFamily="34" charset="0"/>
              </a:rPr>
              <a:t>find method</a:t>
            </a:r>
            <a:endParaRPr lang="en-ZA" sz="4400" dirty="0">
              <a:solidFill>
                <a:srgbClr val="FF5050"/>
              </a:solidFill>
              <a:latin typeface="Arial Nova" panose="020B05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5E5EF0B-5859-472C-B4A3-61585928263F}"/>
              </a:ext>
            </a:extLst>
          </p:cNvPr>
          <p:cNvCxnSpPr>
            <a:cxnSpLocks/>
          </p:cNvCxnSpPr>
          <p:nvPr userDrawn="1"/>
        </p:nvCxnSpPr>
        <p:spPr>
          <a:xfrm>
            <a:off x="548550" y="1116336"/>
            <a:ext cx="7170911" cy="0"/>
          </a:xfrm>
          <a:prstGeom prst="line">
            <a:avLst/>
          </a:prstGeom>
          <a:ln w="57150">
            <a:solidFill>
              <a:schemeClr val="tx1"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53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77A6A1-3AE0-4F7B-AA5A-A2C3754BC0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96" y="166189"/>
            <a:ext cx="3225990" cy="94127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9A9AE5D-5B0B-4C56-ADDC-6BB86BB8EB61}"/>
              </a:ext>
            </a:extLst>
          </p:cNvPr>
          <p:cNvCxnSpPr>
            <a:cxnSpLocks/>
          </p:cNvCxnSpPr>
          <p:nvPr userDrawn="1"/>
        </p:nvCxnSpPr>
        <p:spPr>
          <a:xfrm>
            <a:off x="548550" y="1107459"/>
            <a:ext cx="7170911" cy="0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  <a:alpha val="9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560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9B29F1-1319-404C-8A33-873DEE745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97107-75BB-4214-AA01-0EC25B852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162BE-4155-44C2-84FC-79CD050FCB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AF008-1186-43B4-A01C-3C04287062D6}" type="datetimeFigureOut">
              <a:rPr lang="en-ZA" smtClean="0"/>
              <a:t>2022/11/03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C91E5-74F3-4A55-8B3A-07D97F91B1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D0382-6950-499C-8D30-59EA53AB0B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B2876-10AC-4AF6-B0DD-CA7A347F956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1034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19" r:id="rId2"/>
    <p:sldLayoutId id="2147483818" r:id="rId3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9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80FA33-D7DA-4724-A6B1-DA6C58231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8E36E6-A65D-487D-8A42-B1925F6B1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91CAC4-E571-46AB-AC63-F81233588FF3}"/>
              </a:ext>
            </a:extLst>
          </p:cNvPr>
          <p:cNvSpPr txBox="1"/>
          <p:nvPr/>
        </p:nvSpPr>
        <p:spPr>
          <a:xfrm>
            <a:off x="527423" y="1515967"/>
            <a:ext cx="10966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Remember, our </a:t>
            </a:r>
            <a:r>
              <a:rPr lang="en-ZA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dogs</a:t>
            </a: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object is a </a:t>
            </a:r>
            <a:r>
              <a:rPr lang="en-ZA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JavaScript Array </a:t>
            </a: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of dogs</a:t>
            </a:r>
            <a:endParaRPr lang="en-US" altLang="en-US" sz="2800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BD916-9340-49D2-B0B0-210418215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63" y="2245754"/>
            <a:ext cx="79724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5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9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80FA33-D7DA-4724-A6B1-DA6C58231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8E36E6-A65D-487D-8A42-B1925F6B1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91CAC4-E571-46AB-AC63-F81233588FF3}"/>
              </a:ext>
            </a:extLst>
          </p:cNvPr>
          <p:cNvSpPr txBox="1"/>
          <p:nvPr/>
        </p:nvSpPr>
        <p:spPr>
          <a:xfrm>
            <a:off x="527423" y="1515967"/>
            <a:ext cx="10966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JavaScript has a built in object called </a:t>
            </a:r>
            <a:r>
              <a:rPr lang="en-ZA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Array</a:t>
            </a:r>
            <a:endParaRPr lang="en-US" altLang="en-US" sz="2800" dirty="0">
              <a:solidFill>
                <a:srgbClr val="FF505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9E020-3DB2-43BE-B750-376143C671AE}"/>
              </a:ext>
            </a:extLst>
          </p:cNvPr>
          <p:cNvSpPr txBox="1"/>
          <p:nvPr/>
        </p:nvSpPr>
        <p:spPr>
          <a:xfrm>
            <a:off x="527423" y="2347206"/>
            <a:ext cx="109662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Array object gives us a lot of methods and properties natively. In other words, we have access to these automatically</a:t>
            </a:r>
            <a:endParaRPr lang="en-US" altLang="en-US" sz="2800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B19F54-B57E-4018-9AED-3BD6B0BDAC18}"/>
              </a:ext>
            </a:extLst>
          </p:cNvPr>
          <p:cNvSpPr txBox="1"/>
          <p:nvPr/>
        </p:nvSpPr>
        <p:spPr>
          <a:xfrm>
            <a:off x="527423" y="3609332"/>
            <a:ext cx="10966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ZA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One of these methods is called </a:t>
            </a:r>
            <a:r>
              <a:rPr lang="en-ZA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find()</a:t>
            </a:r>
            <a:endParaRPr lang="en-US" altLang="en-US" sz="2800" dirty="0">
              <a:solidFill>
                <a:srgbClr val="FF505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BA1B89-45D2-47DC-973B-C1423007E0F6}"/>
              </a:ext>
            </a:extLst>
          </p:cNvPr>
          <p:cNvSpPr txBox="1"/>
          <p:nvPr/>
        </p:nvSpPr>
        <p:spPr>
          <a:xfrm>
            <a:off x="527423" y="4440571"/>
            <a:ext cx="979491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800" dirty="0" err="1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Array.find</a:t>
            </a:r>
            <a:r>
              <a:rPr lang="en-US" altLang="en-US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() </a:t>
            </a: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lets us find and return the first occurrence of an element in an array, under a defined testing function </a:t>
            </a:r>
            <a:endParaRPr lang="en-ZA" sz="2800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54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100000">
              <a:schemeClr val="bg1">
                <a:lumMod val="9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680FA33-D7DA-4724-A6B1-DA6C58231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8E36E6-A65D-487D-8A42-B1925F6B1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B19F54-B57E-4018-9AED-3BD6B0BDAC18}"/>
              </a:ext>
            </a:extLst>
          </p:cNvPr>
          <p:cNvSpPr txBox="1"/>
          <p:nvPr/>
        </p:nvSpPr>
        <p:spPr>
          <a:xfrm>
            <a:off x="420890" y="1558332"/>
            <a:ext cx="10966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Using </a:t>
            </a:r>
            <a:r>
              <a:rPr lang="en-US" altLang="en-US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find() </a:t>
            </a: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is super duper easy! 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9F66B2C-F8DD-42DA-BC88-BD7BD2A7F1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3F5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8D7099-BEFB-8CE7-4E8A-B7C41AA82981}"/>
              </a:ext>
            </a:extLst>
          </p:cNvPr>
          <p:cNvSpPr txBox="1"/>
          <p:nvPr/>
        </p:nvSpPr>
        <p:spPr>
          <a:xfrm>
            <a:off x="420890" y="4905862"/>
            <a:ext cx="739705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b="1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Bottom line: </a:t>
            </a: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when you want a </a:t>
            </a:r>
            <a:r>
              <a:rPr lang="en-US" altLang="en-US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needle</a:t>
            </a: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 from a </a:t>
            </a:r>
            <a:r>
              <a:rPr lang="en-US" altLang="en-US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haystack</a:t>
            </a:r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, use </a:t>
            </a:r>
            <a:r>
              <a:rPr lang="en-US" altLang="en-US" sz="2800" dirty="0">
                <a:solidFill>
                  <a:srgbClr val="FF505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find() 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E3F15D-F400-1C14-4431-BF4FD56CD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7290" y="4045501"/>
            <a:ext cx="3981385" cy="26440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BB8365-C5DF-14D6-CC06-B72571939301}"/>
              </a:ext>
            </a:extLst>
          </p:cNvPr>
          <p:cNvSpPr txBox="1"/>
          <p:nvPr/>
        </p:nvSpPr>
        <p:spPr>
          <a:xfrm>
            <a:off x="420890" y="2439495"/>
            <a:ext cx="110822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800" dirty="0">
                <a:solidFill>
                  <a:srgbClr val="000000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The only required parameter is a testing function, and it can be as simple or complex as you need</a:t>
            </a:r>
            <a:endParaRPr lang="en-ZA" sz="2800" dirty="0">
              <a:solidFill>
                <a:srgbClr val="000000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5B5271-A9F8-4E87-C398-5B13DD8CFD72}"/>
              </a:ext>
            </a:extLst>
          </p:cNvPr>
          <p:cNvSpPr/>
          <p:nvPr/>
        </p:nvSpPr>
        <p:spPr>
          <a:xfrm>
            <a:off x="505004" y="3751545"/>
            <a:ext cx="5166360" cy="722376"/>
          </a:xfrm>
          <a:prstGeom prst="rect">
            <a:avLst/>
          </a:prstGeom>
          <a:solidFill>
            <a:srgbClr val="505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74DEFC-9368-AFD6-60D1-EDA225D188EE}"/>
              </a:ext>
            </a:extLst>
          </p:cNvPr>
          <p:cNvSpPr txBox="1"/>
          <p:nvPr/>
        </p:nvSpPr>
        <p:spPr>
          <a:xfrm>
            <a:off x="666815" y="3878366"/>
            <a:ext cx="50045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Open Sans" panose="020B0606030504020204" pitchFamily="34" charset="0"/>
              </a:rPr>
              <a:t>Array.find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Open Sans" panose="020B0606030504020204" pitchFamily="34" charset="0"/>
              </a:rPr>
              <a:t>(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Open Sans" panose="020B0606030504020204" pitchFamily="34" charset="0"/>
              </a:rPr>
              <a:t>testingFunction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Consolas" panose="020B0609020204030204" pitchFamily="49" charset="0"/>
                <a:cs typeface="Open Sans" panose="020B0606030504020204" pitchFamily="34" charset="0"/>
              </a:rPr>
              <a:t>);</a:t>
            </a:r>
            <a:endParaRPr lang="en-US" altLang="en-US" sz="2400" dirty="0">
              <a:solidFill>
                <a:schemeClr val="bg1">
                  <a:lumMod val="95000"/>
                </a:schemeClr>
              </a:solidFill>
              <a:latin typeface="Consolas" panose="020B0609020204030204" pitchFamily="49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50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8" grpId="0"/>
      <p:bldP spid="11" grpId="0"/>
      <p:bldP spid="9" grpId="0" animBg="1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4041</TotalTime>
  <Words>123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Arial Nova</vt:lpstr>
      <vt:lpstr>Calibri</vt:lpstr>
      <vt:lpstr>Calibri Light</vt:lpstr>
      <vt:lpstr>Consolas</vt:lpstr>
      <vt:lpstr>Open Sans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CB</dc:creator>
  <cp:lastModifiedBy>CB</cp:lastModifiedBy>
  <cp:revision>745</cp:revision>
  <dcterms:created xsi:type="dcterms:W3CDTF">2020-03-22T19:27:13Z</dcterms:created>
  <dcterms:modified xsi:type="dcterms:W3CDTF">2022-11-03T06:58:12Z</dcterms:modified>
</cp:coreProperties>
</file>

<file path=docProps/thumbnail.jpeg>
</file>